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Unbounded"/>
      <p:regular r:id="rId15"/>
    </p:embeddedFont>
    <p:embeddedFont>
      <p:font typeface="Unbounded"/>
      <p:regular r:id="rId16"/>
    </p:embeddedFont>
    <p:embeddedFont>
      <p:font typeface="Unbounded"/>
      <p:regular r:id="rId17"/>
    </p:embeddedFont>
    <p:embeddedFont>
      <p:font typeface="Unbounded"/>
      <p:regular r:id="rId18"/>
    </p:embeddedFont>
    <p:embeddedFont>
      <p:font typeface="Unbounded"/>
      <p:regular r:id="rId19"/>
    </p:embeddedFont>
    <p:embeddedFont>
      <p:font typeface="Cabin"/>
      <p:regular r:id="rId20"/>
    </p:embeddedFont>
    <p:embeddedFont>
      <p:font typeface="Cabin"/>
      <p:regular r:id="rId21"/>
    </p:embeddedFont>
    <p:embeddedFont>
      <p:font typeface="Cabin"/>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4-1.png>
</file>

<file path=ppt/media/image-5-1.png>
</file>

<file path=ppt/media/image-6-1.png>
</file>

<file path=ppt/media/image-6-2.png>
</file>

<file path=ppt/media/image-6-3.png>
</file>

<file path=ppt/media/image-6-4.png>
</file>

<file path=ppt/media/image-7-1.png>
</file>

<file path=ppt/media/image-7-2.png>
</file>

<file path=ppt/media/image-7-3.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04466" y="982623"/>
            <a:ext cx="7707868" cy="3331369"/>
          </a:xfrm>
          <a:prstGeom prst="rect">
            <a:avLst/>
          </a:prstGeom>
          <a:noFill/>
          <a:ln/>
        </p:spPr>
        <p:txBody>
          <a:bodyPr wrap="square" lIns="0" tIns="0" rIns="0" bIns="0" rtlCol="0" anchor="t"/>
          <a:lstStyle/>
          <a:p>
            <a:pPr indent="0" marL="0">
              <a:lnSpc>
                <a:spcPts val="6550"/>
              </a:lnSpc>
              <a:buNone/>
            </a:pPr>
            <a:r>
              <a:rPr lang="en-US" sz="5200" dirty="0">
                <a:solidFill>
                  <a:srgbClr val="FFFFFF"/>
                </a:solidFill>
                <a:latin typeface="Unbounded" pitchFamily="34" charset="0"/>
                <a:ea typeface="Unbounded" pitchFamily="34" charset="-122"/>
                <a:cs typeface="Unbounded" pitchFamily="34" charset="-120"/>
              </a:rPr>
              <a:t>Developing an Online Job Portal for Job Seekers Using Java Applets</a:t>
            </a:r>
            <a:endParaRPr lang="en-US" sz="5200" dirty="0"/>
          </a:p>
        </p:txBody>
      </p:sp>
      <p:sp>
        <p:nvSpPr>
          <p:cNvPr id="4" name="Text 1"/>
          <p:cNvSpPr/>
          <p:nvPr/>
        </p:nvSpPr>
        <p:spPr>
          <a:xfrm>
            <a:off x="6204466" y="4621768"/>
            <a:ext cx="7707868" cy="2625090"/>
          </a:xfrm>
          <a:prstGeom prst="rect">
            <a:avLst/>
          </a:prstGeom>
          <a:noFill/>
          <a:ln/>
        </p:spPr>
        <p:txBody>
          <a:bodyPr wrap="square" lIns="0" tIns="0" rIns="0" bIns="0" rtlCol="0" anchor="t"/>
          <a:lstStyle/>
          <a:p>
            <a:pPr indent="0" marL="0">
              <a:lnSpc>
                <a:spcPts val="2550"/>
              </a:lnSpc>
              <a:buNone/>
            </a:pPr>
            <a:r>
              <a:rPr lang="en-US" sz="1600" dirty="0">
                <a:solidFill>
                  <a:srgbClr val="CAD6DE"/>
                </a:solidFill>
                <a:latin typeface="Cabin" pitchFamily="34" charset="0"/>
                <a:ea typeface="Cabin" pitchFamily="34" charset="-122"/>
                <a:cs typeface="Cabin" pitchFamily="34" charset="-120"/>
              </a:rPr>
              <a:t>The increasing demand for digital job search platforms has created a need for efficient and user-friendly online job portals that bridge the gap between job seekers and employers. This project focuses on developing an online job portal using Java Applets, offering a dynamic and interactive platform for job seekers. The portal facilitates essential functionalities such as user registration, job searching, resume uploading, and job application submission. Java Applets are employed to create a responsive and secure user interface, while Java-based server technologies like Servlets or JSP handle backend processing and database interaction.</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968693" y="532209"/>
            <a:ext cx="4615815" cy="569238"/>
          </a:xfrm>
          <a:prstGeom prst="rect">
            <a:avLst/>
          </a:prstGeom>
          <a:noFill/>
          <a:ln/>
        </p:spPr>
        <p:txBody>
          <a:bodyPr wrap="none" lIns="0" tIns="0" rIns="0" bIns="0" rtlCol="0" anchor="t"/>
          <a:lstStyle/>
          <a:p>
            <a:pPr indent="0" marL="0">
              <a:lnSpc>
                <a:spcPts val="4450"/>
              </a:lnSpc>
              <a:buNone/>
            </a:pPr>
            <a:r>
              <a:rPr lang="en-US" sz="3550" dirty="0">
                <a:solidFill>
                  <a:srgbClr val="FFFFFF"/>
                </a:solidFill>
                <a:latin typeface="Unbounded" pitchFamily="34" charset="0"/>
                <a:ea typeface="Unbounded" pitchFamily="34" charset="-122"/>
                <a:cs typeface="Unbounded" pitchFamily="34" charset="-120"/>
              </a:rPr>
              <a:t>Project Overview</a:t>
            </a:r>
            <a:endParaRPr lang="en-US" sz="3550" dirty="0"/>
          </a:p>
        </p:txBody>
      </p:sp>
      <p:sp>
        <p:nvSpPr>
          <p:cNvPr id="3" name="Shape 1"/>
          <p:cNvSpPr/>
          <p:nvPr/>
        </p:nvSpPr>
        <p:spPr>
          <a:xfrm>
            <a:off x="1247537" y="1488519"/>
            <a:ext cx="22860" cy="6208752"/>
          </a:xfrm>
          <a:prstGeom prst="roundRect">
            <a:avLst>
              <a:gd name="adj" fmla="val 127002"/>
            </a:avLst>
          </a:prstGeom>
          <a:solidFill>
            <a:srgbClr val="49606E"/>
          </a:solidFill>
          <a:ln/>
        </p:spPr>
      </p:sp>
      <p:sp>
        <p:nvSpPr>
          <p:cNvPr id="4" name="Shape 2"/>
          <p:cNvSpPr/>
          <p:nvPr/>
        </p:nvSpPr>
        <p:spPr>
          <a:xfrm>
            <a:off x="1453813" y="1912382"/>
            <a:ext cx="677347" cy="22860"/>
          </a:xfrm>
          <a:prstGeom prst="roundRect">
            <a:avLst>
              <a:gd name="adj" fmla="val 127002"/>
            </a:avLst>
          </a:prstGeom>
          <a:solidFill>
            <a:srgbClr val="49606E"/>
          </a:solidFill>
          <a:ln/>
        </p:spPr>
      </p:sp>
      <p:sp>
        <p:nvSpPr>
          <p:cNvPr id="5" name="Shape 3"/>
          <p:cNvSpPr/>
          <p:nvPr/>
        </p:nvSpPr>
        <p:spPr>
          <a:xfrm>
            <a:off x="1041261" y="1706166"/>
            <a:ext cx="435412" cy="435412"/>
          </a:xfrm>
          <a:prstGeom prst="roundRect">
            <a:avLst>
              <a:gd name="adj" fmla="val 6668"/>
            </a:avLst>
          </a:prstGeom>
          <a:solidFill>
            <a:srgbClr val="304755"/>
          </a:solidFill>
          <a:ln/>
        </p:spPr>
      </p:sp>
      <p:sp>
        <p:nvSpPr>
          <p:cNvPr id="6" name="Text 4"/>
          <p:cNvSpPr/>
          <p:nvPr/>
        </p:nvSpPr>
        <p:spPr>
          <a:xfrm>
            <a:off x="1194614" y="1787247"/>
            <a:ext cx="128707" cy="273248"/>
          </a:xfrm>
          <a:prstGeom prst="rect">
            <a:avLst/>
          </a:prstGeom>
          <a:noFill/>
          <a:ln/>
        </p:spPr>
        <p:txBody>
          <a:bodyPr wrap="none" lIns="0" tIns="0" rIns="0" bIns="0" rtlCol="0" anchor="t"/>
          <a:lstStyle/>
          <a:p>
            <a:pPr algn="ctr" indent="0" marL="0">
              <a:lnSpc>
                <a:spcPts val="2150"/>
              </a:lnSpc>
              <a:buNone/>
            </a:pPr>
            <a:r>
              <a:rPr lang="en-US" sz="2150" dirty="0">
                <a:solidFill>
                  <a:srgbClr val="CAD6DE"/>
                </a:solidFill>
                <a:latin typeface="Unbounded" pitchFamily="34" charset="0"/>
                <a:ea typeface="Unbounded" pitchFamily="34" charset="-122"/>
                <a:cs typeface="Unbounded" pitchFamily="34" charset="-120"/>
              </a:rPr>
              <a:t>1</a:t>
            </a:r>
            <a:endParaRPr lang="en-US" sz="2150" dirty="0"/>
          </a:p>
        </p:txBody>
      </p:sp>
      <p:sp>
        <p:nvSpPr>
          <p:cNvPr id="7" name="Text 5"/>
          <p:cNvSpPr/>
          <p:nvPr/>
        </p:nvSpPr>
        <p:spPr>
          <a:xfrm>
            <a:off x="2323386" y="1681996"/>
            <a:ext cx="2363986" cy="284678"/>
          </a:xfrm>
          <a:prstGeom prst="rect">
            <a:avLst/>
          </a:prstGeom>
          <a:noFill/>
          <a:ln/>
        </p:spPr>
        <p:txBody>
          <a:bodyPr wrap="none" lIns="0" tIns="0" rIns="0" bIns="0" rtlCol="0" anchor="t"/>
          <a:lstStyle/>
          <a:p>
            <a:pPr algn="l" indent="0" marL="0">
              <a:lnSpc>
                <a:spcPts val="2200"/>
              </a:lnSpc>
              <a:buNone/>
            </a:pPr>
            <a:r>
              <a:rPr lang="en-US" sz="1750" dirty="0">
                <a:solidFill>
                  <a:srgbClr val="CAD6DE"/>
                </a:solidFill>
                <a:latin typeface="Unbounded" pitchFamily="34" charset="0"/>
                <a:ea typeface="Unbounded" pitchFamily="34" charset="-122"/>
                <a:cs typeface="Unbounded" pitchFamily="34" charset="-120"/>
              </a:rPr>
              <a:t>User Registration</a:t>
            </a:r>
            <a:endParaRPr lang="en-US" sz="1750" dirty="0"/>
          </a:p>
        </p:txBody>
      </p:sp>
      <p:sp>
        <p:nvSpPr>
          <p:cNvPr id="8" name="Text 6"/>
          <p:cNvSpPr/>
          <p:nvPr/>
        </p:nvSpPr>
        <p:spPr>
          <a:xfrm>
            <a:off x="2323386" y="2082760"/>
            <a:ext cx="11338203" cy="619363"/>
          </a:xfrm>
          <a:prstGeom prst="rect">
            <a:avLst/>
          </a:prstGeom>
          <a:noFill/>
          <a:ln/>
        </p:spPr>
        <p:txBody>
          <a:bodyPr wrap="squar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The portal allows users to register by providing basic information such as name, email address, and password. This step ensures a secure and personalized experience for each user.</a:t>
            </a:r>
            <a:endParaRPr lang="en-US" sz="1500" dirty="0"/>
          </a:p>
        </p:txBody>
      </p:sp>
      <p:sp>
        <p:nvSpPr>
          <p:cNvPr id="9" name="Shape 7"/>
          <p:cNvSpPr/>
          <p:nvPr/>
        </p:nvSpPr>
        <p:spPr>
          <a:xfrm>
            <a:off x="1453813" y="3512939"/>
            <a:ext cx="677347" cy="22860"/>
          </a:xfrm>
          <a:prstGeom prst="roundRect">
            <a:avLst>
              <a:gd name="adj" fmla="val 127002"/>
            </a:avLst>
          </a:prstGeom>
          <a:solidFill>
            <a:srgbClr val="49606E"/>
          </a:solidFill>
          <a:ln/>
        </p:spPr>
      </p:sp>
      <p:sp>
        <p:nvSpPr>
          <p:cNvPr id="10" name="Shape 8"/>
          <p:cNvSpPr/>
          <p:nvPr/>
        </p:nvSpPr>
        <p:spPr>
          <a:xfrm>
            <a:off x="1041261" y="3306723"/>
            <a:ext cx="435412" cy="435412"/>
          </a:xfrm>
          <a:prstGeom prst="roundRect">
            <a:avLst>
              <a:gd name="adj" fmla="val 6668"/>
            </a:avLst>
          </a:prstGeom>
          <a:solidFill>
            <a:srgbClr val="304755"/>
          </a:solidFill>
          <a:ln/>
        </p:spPr>
      </p:sp>
      <p:sp>
        <p:nvSpPr>
          <p:cNvPr id="11" name="Text 9"/>
          <p:cNvSpPr/>
          <p:nvPr/>
        </p:nvSpPr>
        <p:spPr>
          <a:xfrm>
            <a:off x="1151156" y="3387804"/>
            <a:ext cx="215503" cy="273248"/>
          </a:xfrm>
          <a:prstGeom prst="rect">
            <a:avLst/>
          </a:prstGeom>
          <a:noFill/>
          <a:ln/>
        </p:spPr>
        <p:txBody>
          <a:bodyPr wrap="none" lIns="0" tIns="0" rIns="0" bIns="0" rtlCol="0" anchor="t"/>
          <a:lstStyle/>
          <a:p>
            <a:pPr algn="ctr" indent="0" marL="0">
              <a:lnSpc>
                <a:spcPts val="2150"/>
              </a:lnSpc>
              <a:buNone/>
            </a:pPr>
            <a:r>
              <a:rPr lang="en-US" sz="2150" dirty="0">
                <a:solidFill>
                  <a:srgbClr val="CAD6DE"/>
                </a:solidFill>
                <a:latin typeface="Unbounded" pitchFamily="34" charset="0"/>
                <a:ea typeface="Unbounded" pitchFamily="34" charset="-122"/>
                <a:cs typeface="Unbounded" pitchFamily="34" charset="-120"/>
              </a:rPr>
              <a:t>2</a:t>
            </a:r>
            <a:endParaRPr lang="en-US" sz="2150" dirty="0"/>
          </a:p>
        </p:txBody>
      </p:sp>
      <p:sp>
        <p:nvSpPr>
          <p:cNvPr id="12" name="Text 10"/>
          <p:cNvSpPr/>
          <p:nvPr/>
        </p:nvSpPr>
        <p:spPr>
          <a:xfrm>
            <a:off x="2323386" y="3282553"/>
            <a:ext cx="2277070" cy="284678"/>
          </a:xfrm>
          <a:prstGeom prst="rect">
            <a:avLst/>
          </a:prstGeom>
          <a:noFill/>
          <a:ln/>
        </p:spPr>
        <p:txBody>
          <a:bodyPr wrap="none" lIns="0" tIns="0" rIns="0" bIns="0" rtlCol="0" anchor="t"/>
          <a:lstStyle/>
          <a:p>
            <a:pPr algn="l" indent="0" marL="0">
              <a:lnSpc>
                <a:spcPts val="2200"/>
              </a:lnSpc>
              <a:buNone/>
            </a:pPr>
            <a:r>
              <a:rPr lang="en-US" sz="1750" dirty="0">
                <a:solidFill>
                  <a:srgbClr val="CAD6DE"/>
                </a:solidFill>
                <a:latin typeface="Unbounded" pitchFamily="34" charset="0"/>
                <a:ea typeface="Unbounded" pitchFamily="34" charset="-122"/>
                <a:cs typeface="Unbounded" pitchFamily="34" charset="-120"/>
              </a:rPr>
              <a:t>Job Search</a:t>
            </a:r>
            <a:endParaRPr lang="en-US" sz="1750" dirty="0"/>
          </a:p>
        </p:txBody>
      </p:sp>
      <p:sp>
        <p:nvSpPr>
          <p:cNvPr id="13" name="Text 11"/>
          <p:cNvSpPr/>
          <p:nvPr/>
        </p:nvSpPr>
        <p:spPr>
          <a:xfrm>
            <a:off x="2323386" y="3683317"/>
            <a:ext cx="11338203" cy="619363"/>
          </a:xfrm>
          <a:prstGeom prst="rect">
            <a:avLst/>
          </a:prstGeom>
          <a:noFill/>
          <a:ln/>
        </p:spPr>
        <p:txBody>
          <a:bodyPr wrap="squar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Job seekers can search for jobs based on various criteria, including keywords, location, job type, and salary range. The portal offers advanced search filters to refine the search results.</a:t>
            </a:r>
            <a:endParaRPr lang="en-US" sz="1500" dirty="0"/>
          </a:p>
        </p:txBody>
      </p:sp>
      <p:sp>
        <p:nvSpPr>
          <p:cNvPr id="14" name="Shape 12"/>
          <p:cNvSpPr/>
          <p:nvPr/>
        </p:nvSpPr>
        <p:spPr>
          <a:xfrm>
            <a:off x="1453813" y="5113496"/>
            <a:ext cx="677347" cy="22860"/>
          </a:xfrm>
          <a:prstGeom prst="roundRect">
            <a:avLst>
              <a:gd name="adj" fmla="val 127002"/>
            </a:avLst>
          </a:prstGeom>
          <a:solidFill>
            <a:srgbClr val="49606E"/>
          </a:solidFill>
          <a:ln/>
        </p:spPr>
      </p:sp>
      <p:sp>
        <p:nvSpPr>
          <p:cNvPr id="15" name="Shape 13"/>
          <p:cNvSpPr/>
          <p:nvPr/>
        </p:nvSpPr>
        <p:spPr>
          <a:xfrm>
            <a:off x="1041261" y="4907280"/>
            <a:ext cx="435412" cy="435412"/>
          </a:xfrm>
          <a:prstGeom prst="roundRect">
            <a:avLst>
              <a:gd name="adj" fmla="val 6668"/>
            </a:avLst>
          </a:prstGeom>
          <a:solidFill>
            <a:srgbClr val="304755"/>
          </a:solidFill>
          <a:ln/>
        </p:spPr>
      </p:sp>
      <p:sp>
        <p:nvSpPr>
          <p:cNvPr id="16" name="Text 14"/>
          <p:cNvSpPr/>
          <p:nvPr/>
        </p:nvSpPr>
        <p:spPr>
          <a:xfrm>
            <a:off x="1149132" y="4988362"/>
            <a:ext cx="219670" cy="273248"/>
          </a:xfrm>
          <a:prstGeom prst="rect">
            <a:avLst/>
          </a:prstGeom>
          <a:noFill/>
          <a:ln/>
        </p:spPr>
        <p:txBody>
          <a:bodyPr wrap="none" lIns="0" tIns="0" rIns="0" bIns="0" rtlCol="0" anchor="t"/>
          <a:lstStyle/>
          <a:p>
            <a:pPr algn="ctr" indent="0" marL="0">
              <a:lnSpc>
                <a:spcPts val="2150"/>
              </a:lnSpc>
              <a:buNone/>
            </a:pPr>
            <a:r>
              <a:rPr lang="en-US" sz="2150" dirty="0">
                <a:solidFill>
                  <a:srgbClr val="CAD6DE"/>
                </a:solidFill>
                <a:latin typeface="Unbounded" pitchFamily="34" charset="0"/>
                <a:ea typeface="Unbounded" pitchFamily="34" charset="-122"/>
                <a:cs typeface="Unbounded" pitchFamily="34" charset="-120"/>
              </a:rPr>
              <a:t>3</a:t>
            </a:r>
            <a:endParaRPr lang="en-US" sz="2150" dirty="0"/>
          </a:p>
        </p:txBody>
      </p:sp>
      <p:sp>
        <p:nvSpPr>
          <p:cNvPr id="17" name="Text 15"/>
          <p:cNvSpPr/>
          <p:nvPr/>
        </p:nvSpPr>
        <p:spPr>
          <a:xfrm>
            <a:off x="2323386" y="4883110"/>
            <a:ext cx="3189803" cy="284678"/>
          </a:xfrm>
          <a:prstGeom prst="rect">
            <a:avLst/>
          </a:prstGeom>
          <a:noFill/>
          <a:ln/>
        </p:spPr>
        <p:txBody>
          <a:bodyPr wrap="none" lIns="0" tIns="0" rIns="0" bIns="0" rtlCol="0" anchor="t"/>
          <a:lstStyle/>
          <a:p>
            <a:pPr algn="l" indent="0" marL="0">
              <a:lnSpc>
                <a:spcPts val="2200"/>
              </a:lnSpc>
              <a:buNone/>
            </a:pPr>
            <a:r>
              <a:rPr lang="en-US" sz="1750" dirty="0">
                <a:solidFill>
                  <a:srgbClr val="CAD6DE"/>
                </a:solidFill>
                <a:latin typeface="Unbounded" pitchFamily="34" charset="0"/>
                <a:ea typeface="Unbounded" pitchFamily="34" charset="-122"/>
                <a:cs typeface="Unbounded" pitchFamily="34" charset="-120"/>
              </a:rPr>
              <a:t>Application Submission</a:t>
            </a:r>
            <a:endParaRPr lang="en-US" sz="1750" dirty="0"/>
          </a:p>
        </p:txBody>
      </p:sp>
      <p:sp>
        <p:nvSpPr>
          <p:cNvPr id="18" name="Text 16"/>
          <p:cNvSpPr/>
          <p:nvPr/>
        </p:nvSpPr>
        <p:spPr>
          <a:xfrm>
            <a:off x="2323386" y="5283875"/>
            <a:ext cx="11338203" cy="619363"/>
          </a:xfrm>
          <a:prstGeom prst="rect">
            <a:avLst/>
          </a:prstGeom>
          <a:noFill/>
          <a:ln/>
        </p:spPr>
        <p:txBody>
          <a:bodyPr wrap="squar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Once a job seeker finds a suitable position, they can apply by submitting their resume and a cover letter. The portal facilitates a seamless application process, allowing users to easily submit their applications.</a:t>
            </a:r>
            <a:endParaRPr lang="en-US" sz="1500" dirty="0"/>
          </a:p>
        </p:txBody>
      </p:sp>
      <p:sp>
        <p:nvSpPr>
          <p:cNvPr id="19" name="Shape 17"/>
          <p:cNvSpPr/>
          <p:nvPr/>
        </p:nvSpPr>
        <p:spPr>
          <a:xfrm>
            <a:off x="1453813" y="6714053"/>
            <a:ext cx="677347" cy="22860"/>
          </a:xfrm>
          <a:prstGeom prst="roundRect">
            <a:avLst>
              <a:gd name="adj" fmla="val 127002"/>
            </a:avLst>
          </a:prstGeom>
          <a:solidFill>
            <a:srgbClr val="49606E"/>
          </a:solidFill>
          <a:ln/>
        </p:spPr>
      </p:sp>
      <p:sp>
        <p:nvSpPr>
          <p:cNvPr id="20" name="Shape 18"/>
          <p:cNvSpPr/>
          <p:nvPr/>
        </p:nvSpPr>
        <p:spPr>
          <a:xfrm>
            <a:off x="1041261" y="6507837"/>
            <a:ext cx="435412" cy="435412"/>
          </a:xfrm>
          <a:prstGeom prst="roundRect">
            <a:avLst>
              <a:gd name="adj" fmla="val 6668"/>
            </a:avLst>
          </a:prstGeom>
          <a:solidFill>
            <a:srgbClr val="304755"/>
          </a:solidFill>
          <a:ln/>
        </p:spPr>
      </p:sp>
      <p:sp>
        <p:nvSpPr>
          <p:cNvPr id="21" name="Text 19"/>
          <p:cNvSpPr/>
          <p:nvPr/>
        </p:nvSpPr>
        <p:spPr>
          <a:xfrm>
            <a:off x="1149251" y="6588919"/>
            <a:ext cx="219432" cy="273248"/>
          </a:xfrm>
          <a:prstGeom prst="rect">
            <a:avLst/>
          </a:prstGeom>
          <a:noFill/>
          <a:ln/>
        </p:spPr>
        <p:txBody>
          <a:bodyPr wrap="none" lIns="0" tIns="0" rIns="0" bIns="0" rtlCol="0" anchor="t"/>
          <a:lstStyle/>
          <a:p>
            <a:pPr algn="ctr" indent="0" marL="0">
              <a:lnSpc>
                <a:spcPts val="2150"/>
              </a:lnSpc>
              <a:buNone/>
            </a:pPr>
            <a:r>
              <a:rPr lang="en-US" sz="2150" dirty="0">
                <a:solidFill>
                  <a:srgbClr val="CAD6DE"/>
                </a:solidFill>
                <a:latin typeface="Unbounded" pitchFamily="34" charset="0"/>
                <a:ea typeface="Unbounded" pitchFamily="34" charset="-122"/>
                <a:cs typeface="Unbounded" pitchFamily="34" charset="-120"/>
              </a:rPr>
              <a:t>4</a:t>
            </a:r>
            <a:endParaRPr lang="en-US" sz="2150" dirty="0"/>
          </a:p>
        </p:txBody>
      </p:sp>
      <p:sp>
        <p:nvSpPr>
          <p:cNvPr id="22" name="Text 20"/>
          <p:cNvSpPr/>
          <p:nvPr/>
        </p:nvSpPr>
        <p:spPr>
          <a:xfrm>
            <a:off x="2323386" y="6483668"/>
            <a:ext cx="2830830" cy="284678"/>
          </a:xfrm>
          <a:prstGeom prst="rect">
            <a:avLst/>
          </a:prstGeom>
          <a:noFill/>
          <a:ln/>
        </p:spPr>
        <p:txBody>
          <a:bodyPr wrap="none" lIns="0" tIns="0" rIns="0" bIns="0" rtlCol="0" anchor="t"/>
          <a:lstStyle/>
          <a:p>
            <a:pPr algn="l" indent="0" marL="0">
              <a:lnSpc>
                <a:spcPts val="2200"/>
              </a:lnSpc>
              <a:buNone/>
            </a:pPr>
            <a:r>
              <a:rPr lang="en-US" sz="1750" dirty="0">
                <a:solidFill>
                  <a:srgbClr val="CAD6DE"/>
                </a:solidFill>
                <a:latin typeface="Unbounded" pitchFamily="34" charset="0"/>
                <a:ea typeface="Unbounded" pitchFamily="34" charset="-122"/>
                <a:cs typeface="Unbounded" pitchFamily="34" charset="-120"/>
              </a:rPr>
              <a:t>Employer Interaction</a:t>
            </a:r>
            <a:endParaRPr lang="en-US" sz="1750" dirty="0"/>
          </a:p>
        </p:txBody>
      </p:sp>
      <p:sp>
        <p:nvSpPr>
          <p:cNvPr id="23" name="Text 21"/>
          <p:cNvSpPr/>
          <p:nvPr/>
        </p:nvSpPr>
        <p:spPr>
          <a:xfrm>
            <a:off x="2323386" y="6884432"/>
            <a:ext cx="11338203" cy="619363"/>
          </a:xfrm>
          <a:prstGeom prst="rect">
            <a:avLst/>
          </a:prstGeom>
          <a:noFill/>
          <a:ln/>
        </p:spPr>
        <p:txBody>
          <a:bodyPr wrap="squar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Employers can post job listings, manage applications, and communicate with potential candidates. The portal provides a secure platform for employers to streamline their recruitment process.</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968693" y="1660446"/>
            <a:ext cx="7165181" cy="726043"/>
          </a:xfrm>
          <a:prstGeom prst="rect">
            <a:avLst/>
          </a:prstGeom>
          <a:noFill/>
          <a:ln/>
        </p:spPr>
        <p:txBody>
          <a:bodyPr wrap="none" lIns="0" tIns="0" rIns="0" bIns="0" rtlCol="0" anchor="t"/>
          <a:lstStyle/>
          <a:p>
            <a:pPr indent="0" marL="0">
              <a:lnSpc>
                <a:spcPts val="5700"/>
              </a:lnSpc>
              <a:buNone/>
            </a:pPr>
            <a:r>
              <a:rPr lang="en-US" sz="4550" dirty="0">
                <a:solidFill>
                  <a:srgbClr val="FFFFFF"/>
                </a:solidFill>
                <a:latin typeface="Unbounded" pitchFamily="34" charset="0"/>
                <a:ea typeface="Unbounded" pitchFamily="34" charset="-122"/>
                <a:cs typeface="Unbounded" pitchFamily="34" charset="-120"/>
              </a:rPr>
              <a:t>System Architecture</a:t>
            </a:r>
            <a:endParaRPr lang="en-US" sz="4550" dirty="0"/>
          </a:p>
        </p:txBody>
      </p:sp>
      <p:sp>
        <p:nvSpPr>
          <p:cNvPr id="3" name="Text 1"/>
          <p:cNvSpPr/>
          <p:nvPr/>
        </p:nvSpPr>
        <p:spPr>
          <a:xfrm>
            <a:off x="968693" y="3003590"/>
            <a:ext cx="3522583" cy="363141"/>
          </a:xfrm>
          <a:prstGeom prst="rect">
            <a:avLst/>
          </a:prstGeom>
          <a:noFill/>
          <a:ln/>
        </p:spPr>
        <p:txBody>
          <a:bodyPr wrap="none" lIns="0" tIns="0" rIns="0" bIns="0" rtlCol="0" anchor="t"/>
          <a:lstStyle/>
          <a:p>
            <a:pPr indent="0" marL="0">
              <a:lnSpc>
                <a:spcPts val="2850"/>
              </a:lnSpc>
              <a:buNone/>
            </a:pPr>
            <a:r>
              <a:rPr lang="en-US" sz="2250" dirty="0">
                <a:solidFill>
                  <a:srgbClr val="FFFFFF"/>
                </a:solidFill>
                <a:latin typeface="Unbounded" pitchFamily="34" charset="0"/>
                <a:ea typeface="Unbounded" pitchFamily="34" charset="-122"/>
                <a:cs typeface="Unbounded" pitchFamily="34" charset="-120"/>
              </a:rPr>
              <a:t>Client-Side Interface</a:t>
            </a:r>
            <a:endParaRPr lang="en-US" sz="2250" dirty="0"/>
          </a:p>
        </p:txBody>
      </p:sp>
      <p:sp>
        <p:nvSpPr>
          <p:cNvPr id="4" name="Text 2"/>
          <p:cNvSpPr/>
          <p:nvPr/>
        </p:nvSpPr>
        <p:spPr>
          <a:xfrm>
            <a:off x="968693" y="3613547"/>
            <a:ext cx="3828931" cy="2370296"/>
          </a:xfrm>
          <a:prstGeom prst="rect">
            <a:avLst/>
          </a:prstGeom>
          <a:noFill/>
          <a:ln/>
        </p:spPr>
        <p:txBody>
          <a:bodyPr wrap="square" lIns="0" tIns="0" rIns="0" bIns="0" rtlCol="0" anchor="t"/>
          <a:lstStyle/>
          <a:p>
            <a:pPr indent="0" marL="0">
              <a:lnSpc>
                <a:spcPts val="3100"/>
              </a:lnSpc>
              <a:buNone/>
            </a:pPr>
            <a:r>
              <a:rPr lang="en-US" sz="1900" dirty="0">
                <a:solidFill>
                  <a:srgbClr val="CAD6DE"/>
                </a:solidFill>
                <a:latin typeface="Cabin" pitchFamily="34" charset="0"/>
                <a:ea typeface="Cabin" pitchFamily="34" charset="-122"/>
                <a:cs typeface="Cabin" pitchFamily="34" charset="-120"/>
              </a:rPr>
              <a:t>The user interface is built using Java Applets, offering a dynamic and interactive experience. Java Applets provide a rich client-side environment, enabling a responsive and engaging user interface.</a:t>
            </a:r>
            <a:endParaRPr lang="en-US" sz="1900" dirty="0"/>
          </a:p>
        </p:txBody>
      </p:sp>
      <p:sp>
        <p:nvSpPr>
          <p:cNvPr id="5" name="Text 3"/>
          <p:cNvSpPr/>
          <p:nvPr/>
        </p:nvSpPr>
        <p:spPr>
          <a:xfrm>
            <a:off x="5407462" y="3003590"/>
            <a:ext cx="2992874" cy="363141"/>
          </a:xfrm>
          <a:prstGeom prst="rect">
            <a:avLst/>
          </a:prstGeom>
          <a:noFill/>
          <a:ln/>
        </p:spPr>
        <p:txBody>
          <a:bodyPr wrap="none" lIns="0" tIns="0" rIns="0" bIns="0" rtlCol="0" anchor="t"/>
          <a:lstStyle/>
          <a:p>
            <a:pPr indent="0" marL="0">
              <a:lnSpc>
                <a:spcPts val="2850"/>
              </a:lnSpc>
              <a:buNone/>
            </a:pPr>
            <a:r>
              <a:rPr lang="en-US" sz="2250" dirty="0">
                <a:solidFill>
                  <a:srgbClr val="FFFFFF"/>
                </a:solidFill>
                <a:latin typeface="Unbounded" pitchFamily="34" charset="0"/>
                <a:ea typeface="Unbounded" pitchFamily="34" charset="-122"/>
                <a:cs typeface="Unbounded" pitchFamily="34" charset="-120"/>
              </a:rPr>
              <a:t>Server-Side Logic</a:t>
            </a:r>
            <a:endParaRPr lang="en-US" sz="2250" dirty="0"/>
          </a:p>
        </p:txBody>
      </p:sp>
      <p:sp>
        <p:nvSpPr>
          <p:cNvPr id="6" name="Text 4"/>
          <p:cNvSpPr/>
          <p:nvPr/>
        </p:nvSpPr>
        <p:spPr>
          <a:xfrm>
            <a:off x="5407462" y="3613547"/>
            <a:ext cx="3828931" cy="2370296"/>
          </a:xfrm>
          <a:prstGeom prst="rect">
            <a:avLst/>
          </a:prstGeom>
          <a:noFill/>
          <a:ln/>
        </p:spPr>
        <p:txBody>
          <a:bodyPr wrap="square" lIns="0" tIns="0" rIns="0" bIns="0" rtlCol="0" anchor="t"/>
          <a:lstStyle/>
          <a:p>
            <a:pPr indent="0" marL="0">
              <a:lnSpc>
                <a:spcPts val="3100"/>
              </a:lnSpc>
              <a:buNone/>
            </a:pPr>
            <a:r>
              <a:rPr lang="en-US" sz="1900" dirty="0">
                <a:solidFill>
                  <a:srgbClr val="CAD6DE"/>
                </a:solidFill>
                <a:latin typeface="Cabin" pitchFamily="34" charset="0"/>
                <a:ea typeface="Cabin" pitchFamily="34" charset="-122"/>
                <a:cs typeface="Cabin" pitchFamily="34" charset="-120"/>
              </a:rPr>
              <a:t>Java-based server technologies like Servlets or JSP handle backend processing, database interactions, and application logic. These technologies ensure secure and efficient server-side operations.</a:t>
            </a:r>
            <a:endParaRPr lang="en-US" sz="1900" dirty="0"/>
          </a:p>
        </p:txBody>
      </p:sp>
      <p:sp>
        <p:nvSpPr>
          <p:cNvPr id="7" name="Text 5"/>
          <p:cNvSpPr/>
          <p:nvPr/>
        </p:nvSpPr>
        <p:spPr>
          <a:xfrm>
            <a:off x="9846231" y="3003590"/>
            <a:ext cx="3828931" cy="726281"/>
          </a:xfrm>
          <a:prstGeom prst="rect">
            <a:avLst/>
          </a:prstGeom>
          <a:noFill/>
          <a:ln/>
        </p:spPr>
        <p:txBody>
          <a:bodyPr wrap="square" lIns="0" tIns="0" rIns="0" bIns="0" rtlCol="0" anchor="t"/>
          <a:lstStyle/>
          <a:p>
            <a:pPr indent="0" marL="0">
              <a:lnSpc>
                <a:spcPts val="2850"/>
              </a:lnSpc>
              <a:buNone/>
            </a:pPr>
            <a:r>
              <a:rPr lang="en-US" sz="2250" dirty="0">
                <a:solidFill>
                  <a:srgbClr val="FFFFFF"/>
                </a:solidFill>
                <a:latin typeface="Unbounded" pitchFamily="34" charset="0"/>
                <a:ea typeface="Unbounded" pitchFamily="34" charset="-122"/>
                <a:cs typeface="Unbounded" pitchFamily="34" charset="-120"/>
              </a:rPr>
              <a:t>Database Management</a:t>
            </a:r>
            <a:endParaRPr lang="en-US" sz="2250" dirty="0"/>
          </a:p>
        </p:txBody>
      </p:sp>
      <p:sp>
        <p:nvSpPr>
          <p:cNvPr id="8" name="Text 6"/>
          <p:cNvSpPr/>
          <p:nvPr/>
        </p:nvSpPr>
        <p:spPr>
          <a:xfrm>
            <a:off x="9846231" y="3976688"/>
            <a:ext cx="3828931" cy="2370296"/>
          </a:xfrm>
          <a:prstGeom prst="rect">
            <a:avLst/>
          </a:prstGeom>
          <a:noFill/>
          <a:ln/>
        </p:spPr>
        <p:txBody>
          <a:bodyPr wrap="square" lIns="0" tIns="0" rIns="0" bIns="0" rtlCol="0" anchor="t"/>
          <a:lstStyle/>
          <a:p>
            <a:pPr indent="0" marL="0">
              <a:lnSpc>
                <a:spcPts val="3100"/>
              </a:lnSpc>
              <a:buNone/>
            </a:pPr>
            <a:r>
              <a:rPr lang="en-US" sz="1900" dirty="0">
                <a:solidFill>
                  <a:srgbClr val="CAD6DE"/>
                </a:solidFill>
                <a:latin typeface="Cabin" pitchFamily="34" charset="0"/>
                <a:ea typeface="Cabin" pitchFamily="34" charset="-122"/>
                <a:cs typeface="Cabin" pitchFamily="34" charset="-120"/>
              </a:rPr>
              <a:t>A database management system (e.g., MySQL) is used to store user profiles, job listings, and application details. The database ensures data integrity and provides a structured storage solution.</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3053"/>
          </a:xfrm>
          <a:prstGeom prst="rect">
            <a:avLst/>
          </a:prstGeom>
        </p:spPr>
      </p:pic>
      <p:sp>
        <p:nvSpPr>
          <p:cNvPr id="3" name="Text 0"/>
          <p:cNvSpPr/>
          <p:nvPr/>
        </p:nvSpPr>
        <p:spPr>
          <a:xfrm>
            <a:off x="747951" y="587693"/>
            <a:ext cx="5028605" cy="628650"/>
          </a:xfrm>
          <a:prstGeom prst="rect">
            <a:avLst/>
          </a:prstGeom>
          <a:noFill/>
          <a:ln/>
        </p:spPr>
        <p:txBody>
          <a:bodyPr wrap="none" lIns="0" tIns="0" rIns="0" bIns="0" rtlCol="0" anchor="t"/>
          <a:lstStyle/>
          <a:p>
            <a:pPr indent="0" marL="0">
              <a:lnSpc>
                <a:spcPts val="4900"/>
              </a:lnSpc>
              <a:buNone/>
            </a:pPr>
            <a:r>
              <a:rPr lang="en-US" sz="3950" dirty="0">
                <a:solidFill>
                  <a:srgbClr val="FFFFFF"/>
                </a:solidFill>
                <a:latin typeface="Unbounded" pitchFamily="34" charset="0"/>
                <a:ea typeface="Unbounded" pitchFamily="34" charset="-122"/>
                <a:cs typeface="Unbounded" pitchFamily="34" charset="-120"/>
              </a:rPr>
              <a:t>Key Features</a:t>
            </a:r>
            <a:endParaRPr lang="en-US" sz="3950" dirty="0"/>
          </a:p>
        </p:txBody>
      </p:sp>
      <p:sp>
        <p:nvSpPr>
          <p:cNvPr id="4" name="Shape 1"/>
          <p:cNvSpPr/>
          <p:nvPr/>
        </p:nvSpPr>
        <p:spPr>
          <a:xfrm>
            <a:off x="747951" y="1777246"/>
            <a:ext cx="480774" cy="480774"/>
          </a:xfrm>
          <a:prstGeom prst="roundRect">
            <a:avLst>
              <a:gd name="adj" fmla="val 6668"/>
            </a:avLst>
          </a:prstGeom>
          <a:solidFill>
            <a:srgbClr val="304755"/>
          </a:solidFill>
          <a:ln/>
        </p:spPr>
      </p:sp>
      <p:sp>
        <p:nvSpPr>
          <p:cNvPr id="5" name="Text 2"/>
          <p:cNvSpPr/>
          <p:nvPr/>
        </p:nvSpPr>
        <p:spPr>
          <a:xfrm>
            <a:off x="917258" y="1866781"/>
            <a:ext cx="142161" cy="301704"/>
          </a:xfrm>
          <a:prstGeom prst="rect">
            <a:avLst/>
          </a:prstGeom>
          <a:noFill/>
          <a:ln/>
        </p:spPr>
        <p:txBody>
          <a:bodyPr wrap="none" lIns="0" tIns="0" rIns="0" bIns="0" rtlCol="0" anchor="t"/>
          <a:lstStyle/>
          <a:p>
            <a:pPr algn="ctr" indent="0" marL="0">
              <a:lnSpc>
                <a:spcPts val="2350"/>
              </a:lnSpc>
              <a:buNone/>
            </a:pPr>
            <a:r>
              <a:rPr lang="en-US" sz="2350" dirty="0">
                <a:solidFill>
                  <a:srgbClr val="CAD6DE"/>
                </a:solidFill>
                <a:latin typeface="Unbounded" pitchFamily="34" charset="0"/>
                <a:ea typeface="Unbounded" pitchFamily="34" charset="-122"/>
                <a:cs typeface="Unbounded" pitchFamily="34" charset="-120"/>
              </a:rPr>
              <a:t>1</a:t>
            </a:r>
            <a:endParaRPr lang="en-US" sz="2350" dirty="0"/>
          </a:p>
        </p:txBody>
      </p:sp>
      <p:sp>
        <p:nvSpPr>
          <p:cNvPr id="6" name="Text 3"/>
          <p:cNvSpPr/>
          <p:nvPr/>
        </p:nvSpPr>
        <p:spPr>
          <a:xfrm>
            <a:off x="1442442" y="1777246"/>
            <a:ext cx="6392108" cy="314325"/>
          </a:xfrm>
          <a:prstGeom prst="rect">
            <a:avLst/>
          </a:prstGeom>
          <a:noFill/>
          <a:ln/>
        </p:spPr>
        <p:txBody>
          <a:bodyPr wrap="none" lIns="0" tIns="0" rIns="0" bIns="0" rtlCol="0" anchor="t"/>
          <a:lstStyle/>
          <a:p>
            <a:pPr indent="0" marL="0">
              <a:lnSpc>
                <a:spcPts val="2450"/>
              </a:lnSpc>
              <a:buNone/>
            </a:pPr>
            <a:r>
              <a:rPr lang="en-US" sz="1950" dirty="0">
                <a:solidFill>
                  <a:srgbClr val="CAD6DE"/>
                </a:solidFill>
                <a:latin typeface="Unbounded" pitchFamily="34" charset="0"/>
                <a:ea typeface="Unbounded" pitchFamily="34" charset="-122"/>
                <a:cs typeface="Unbounded" pitchFamily="34" charset="-120"/>
              </a:rPr>
              <a:t>User Registration and Profile Management</a:t>
            </a:r>
            <a:endParaRPr lang="en-US" sz="1950" dirty="0"/>
          </a:p>
        </p:txBody>
      </p:sp>
      <p:sp>
        <p:nvSpPr>
          <p:cNvPr id="7" name="Text 4"/>
          <p:cNvSpPr/>
          <p:nvPr/>
        </p:nvSpPr>
        <p:spPr>
          <a:xfrm>
            <a:off x="1442442" y="2219801"/>
            <a:ext cx="6953607" cy="683895"/>
          </a:xfrm>
          <a:prstGeom prst="rect">
            <a:avLst/>
          </a:prstGeom>
          <a:noFill/>
          <a:ln/>
        </p:spPr>
        <p:txBody>
          <a:bodyPr wrap="square" lIns="0" tIns="0" rIns="0" bIns="0" rtlCol="0" anchor="t"/>
          <a:lstStyle/>
          <a:p>
            <a:pPr indent="0" marL="0">
              <a:lnSpc>
                <a:spcPts val="2650"/>
              </a:lnSpc>
              <a:buNone/>
            </a:pPr>
            <a:r>
              <a:rPr lang="en-US" sz="1650" dirty="0">
                <a:solidFill>
                  <a:srgbClr val="CAD6DE"/>
                </a:solidFill>
                <a:latin typeface="Cabin" pitchFamily="34" charset="0"/>
                <a:ea typeface="Cabin" pitchFamily="34" charset="-122"/>
                <a:cs typeface="Cabin" pitchFamily="34" charset="-120"/>
              </a:rPr>
              <a:t>Users can create accounts, update their profiles, and manage their job search preferences.</a:t>
            </a:r>
            <a:endParaRPr lang="en-US" sz="1650" dirty="0"/>
          </a:p>
        </p:txBody>
      </p:sp>
      <p:sp>
        <p:nvSpPr>
          <p:cNvPr id="8" name="Shape 5"/>
          <p:cNvSpPr/>
          <p:nvPr/>
        </p:nvSpPr>
        <p:spPr>
          <a:xfrm>
            <a:off x="747951" y="3357801"/>
            <a:ext cx="480774" cy="480774"/>
          </a:xfrm>
          <a:prstGeom prst="roundRect">
            <a:avLst>
              <a:gd name="adj" fmla="val 6668"/>
            </a:avLst>
          </a:prstGeom>
          <a:solidFill>
            <a:srgbClr val="304755"/>
          </a:solidFill>
          <a:ln/>
        </p:spPr>
      </p:sp>
      <p:sp>
        <p:nvSpPr>
          <p:cNvPr id="9" name="Text 6"/>
          <p:cNvSpPr/>
          <p:nvPr/>
        </p:nvSpPr>
        <p:spPr>
          <a:xfrm>
            <a:off x="869275" y="3447336"/>
            <a:ext cx="238006" cy="301704"/>
          </a:xfrm>
          <a:prstGeom prst="rect">
            <a:avLst/>
          </a:prstGeom>
          <a:noFill/>
          <a:ln/>
        </p:spPr>
        <p:txBody>
          <a:bodyPr wrap="none" lIns="0" tIns="0" rIns="0" bIns="0" rtlCol="0" anchor="t"/>
          <a:lstStyle/>
          <a:p>
            <a:pPr algn="ctr" indent="0" marL="0">
              <a:lnSpc>
                <a:spcPts val="2350"/>
              </a:lnSpc>
              <a:buNone/>
            </a:pPr>
            <a:r>
              <a:rPr lang="en-US" sz="2350" dirty="0">
                <a:solidFill>
                  <a:srgbClr val="CAD6DE"/>
                </a:solidFill>
                <a:latin typeface="Unbounded" pitchFamily="34" charset="0"/>
                <a:ea typeface="Unbounded" pitchFamily="34" charset="-122"/>
                <a:cs typeface="Unbounded" pitchFamily="34" charset="-120"/>
              </a:rPr>
              <a:t>2</a:t>
            </a:r>
            <a:endParaRPr lang="en-US" sz="2350" dirty="0"/>
          </a:p>
        </p:txBody>
      </p:sp>
      <p:sp>
        <p:nvSpPr>
          <p:cNvPr id="10" name="Text 7"/>
          <p:cNvSpPr/>
          <p:nvPr/>
        </p:nvSpPr>
        <p:spPr>
          <a:xfrm>
            <a:off x="1442442" y="3357801"/>
            <a:ext cx="4304228" cy="314325"/>
          </a:xfrm>
          <a:prstGeom prst="rect">
            <a:avLst/>
          </a:prstGeom>
          <a:noFill/>
          <a:ln/>
        </p:spPr>
        <p:txBody>
          <a:bodyPr wrap="none" lIns="0" tIns="0" rIns="0" bIns="0" rtlCol="0" anchor="t"/>
          <a:lstStyle/>
          <a:p>
            <a:pPr indent="0" marL="0">
              <a:lnSpc>
                <a:spcPts val="2450"/>
              </a:lnSpc>
              <a:buNone/>
            </a:pPr>
            <a:r>
              <a:rPr lang="en-US" sz="1950" dirty="0">
                <a:solidFill>
                  <a:srgbClr val="CAD6DE"/>
                </a:solidFill>
                <a:latin typeface="Unbounded" pitchFamily="34" charset="0"/>
                <a:ea typeface="Unbounded" pitchFamily="34" charset="-122"/>
                <a:cs typeface="Unbounded" pitchFamily="34" charset="-120"/>
              </a:rPr>
              <a:t>Advanced Job Search Filters</a:t>
            </a:r>
            <a:endParaRPr lang="en-US" sz="1950" dirty="0"/>
          </a:p>
        </p:txBody>
      </p:sp>
      <p:sp>
        <p:nvSpPr>
          <p:cNvPr id="11" name="Text 8"/>
          <p:cNvSpPr/>
          <p:nvPr/>
        </p:nvSpPr>
        <p:spPr>
          <a:xfrm>
            <a:off x="1442442" y="3800356"/>
            <a:ext cx="6953607" cy="683895"/>
          </a:xfrm>
          <a:prstGeom prst="rect">
            <a:avLst/>
          </a:prstGeom>
          <a:noFill/>
          <a:ln/>
        </p:spPr>
        <p:txBody>
          <a:bodyPr wrap="square" lIns="0" tIns="0" rIns="0" bIns="0" rtlCol="0" anchor="t"/>
          <a:lstStyle/>
          <a:p>
            <a:pPr indent="0" marL="0">
              <a:lnSpc>
                <a:spcPts val="2650"/>
              </a:lnSpc>
              <a:buNone/>
            </a:pPr>
            <a:r>
              <a:rPr lang="en-US" sz="1650" dirty="0">
                <a:solidFill>
                  <a:srgbClr val="CAD6DE"/>
                </a:solidFill>
                <a:latin typeface="Cabin" pitchFamily="34" charset="0"/>
                <a:ea typeface="Cabin" pitchFamily="34" charset="-122"/>
                <a:cs typeface="Cabin" pitchFamily="34" charset="-120"/>
              </a:rPr>
              <a:t>Job seekers can refine their search results based on keywords, location, job type, salary range, and other criteria.</a:t>
            </a:r>
            <a:endParaRPr lang="en-US" sz="1650" dirty="0"/>
          </a:p>
        </p:txBody>
      </p:sp>
      <p:sp>
        <p:nvSpPr>
          <p:cNvPr id="12" name="Shape 9"/>
          <p:cNvSpPr/>
          <p:nvPr/>
        </p:nvSpPr>
        <p:spPr>
          <a:xfrm>
            <a:off x="747951" y="4938355"/>
            <a:ext cx="480774" cy="480774"/>
          </a:xfrm>
          <a:prstGeom prst="roundRect">
            <a:avLst>
              <a:gd name="adj" fmla="val 6668"/>
            </a:avLst>
          </a:prstGeom>
          <a:solidFill>
            <a:srgbClr val="304755"/>
          </a:solidFill>
          <a:ln/>
        </p:spPr>
      </p:sp>
      <p:sp>
        <p:nvSpPr>
          <p:cNvPr id="13" name="Text 10"/>
          <p:cNvSpPr/>
          <p:nvPr/>
        </p:nvSpPr>
        <p:spPr>
          <a:xfrm>
            <a:off x="867013" y="5027890"/>
            <a:ext cx="242530" cy="301704"/>
          </a:xfrm>
          <a:prstGeom prst="rect">
            <a:avLst/>
          </a:prstGeom>
          <a:noFill/>
          <a:ln/>
        </p:spPr>
        <p:txBody>
          <a:bodyPr wrap="none" lIns="0" tIns="0" rIns="0" bIns="0" rtlCol="0" anchor="t"/>
          <a:lstStyle/>
          <a:p>
            <a:pPr algn="ctr" indent="0" marL="0">
              <a:lnSpc>
                <a:spcPts val="2350"/>
              </a:lnSpc>
              <a:buNone/>
            </a:pPr>
            <a:r>
              <a:rPr lang="en-US" sz="2350" dirty="0">
                <a:solidFill>
                  <a:srgbClr val="CAD6DE"/>
                </a:solidFill>
                <a:latin typeface="Unbounded" pitchFamily="34" charset="0"/>
                <a:ea typeface="Unbounded" pitchFamily="34" charset="-122"/>
                <a:cs typeface="Unbounded" pitchFamily="34" charset="-120"/>
              </a:rPr>
              <a:t>3</a:t>
            </a:r>
            <a:endParaRPr lang="en-US" sz="2350" dirty="0"/>
          </a:p>
        </p:txBody>
      </p:sp>
      <p:sp>
        <p:nvSpPr>
          <p:cNvPr id="14" name="Text 11"/>
          <p:cNvSpPr/>
          <p:nvPr/>
        </p:nvSpPr>
        <p:spPr>
          <a:xfrm>
            <a:off x="1442442" y="4938355"/>
            <a:ext cx="5545574" cy="314325"/>
          </a:xfrm>
          <a:prstGeom prst="rect">
            <a:avLst/>
          </a:prstGeom>
          <a:noFill/>
          <a:ln/>
        </p:spPr>
        <p:txBody>
          <a:bodyPr wrap="none" lIns="0" tIns="0" rIns="0" bIns="0" rtlCol="0" anchor="t"/>
          <a:lstStyle/>
          <a:p>
            <a:pPr indent="0" marL="0">
              <a:lnSpc>
                <a:spcPts val="2450"/>
              </a:lnSpc>
              <a:buNone/>
            </a:pPr>
            <a:r>
              <a:rPr lang="en-US" sz="1950" dirty="0">
                <a:solidFill>
                  <a:srgbClr val="CAD6DE"/>
                </a:solidFill>
                <a:latin typeface="Unbounded" pitchFamily="34" charset="0"/>
                <a:ea typeface="Unbounded" pitchFamily="34" charset="-122"/>
                <a:cs typeface="Unbounded" pitchFamily="34" charset="-120"/>
              </a:rPr>
              <a:t>Resume Uploading and Management</a:t>
            </a:r>
            <a:endParaRPr lang="en-US" sz="1950" dirty="0"/>
          </a:p>
        </p:txBody>
      </p:sp>
      <p:sp>
        <p:nvSpPr>
          <p:cNvPr id="15" name="Text 12"/>
          <p:cNvSpPr/>
          <p:nvPr/>
        </p:nvSpPr>
        <p:spPr>
          <a:xfrm>
            <a:off x="1442442" y="5380911"/>
            <a:ext cx="6953607" cy="683895"/>
          </a:xfrm>
          <a:prstGeom prst="rect">
            <a:avLst/>
          </a:prstGeom>
          <a:noFill/>
          <a:ln/>
        </p:spPr>
        <p:txBody>
          <a:bodyPr wrap="square" lIns="0" tIns="0" rIns="0" bIns="0" rtlCol="0" anchor="t"/>
          <a:lstStyle/>
          <a:p>
            <a:pPr indent="0" marL="0">
              <a:lnSpc>
                <a:spcPts val="2650"/>
              </a:lnSpc>
              <a:buNone/>
            </a:pPr>
            <a:r>
              <a:rPr lang="en-US" sz="1650" dirty="0">
                <a:solidFill>
                  <a:srgbClr val="CAD6DE"/>
                </a:solidFill>
                <a:latin typeface="Cabin" pitchFamily="34" charset="0"/>
                <a:ea typeface="Cabin" pitchFamily="34" charset="-122"/>
                <a:cs typeface="Cabin" pitchFamily="34" charset="-120"/>
              </a:rPr>
              <a:t>Job seekers can upload their resumes and manage their resume information within the portal.</a:t>
            </a:r>
            <a:endParaRPr lang="en-US" sz="1650" dirty="0"/>
          </a:p>
        </p:txBody>
      </p:sp>
      <p:sp>
        <p:nvSpPr>
          <p:cNvPr id="16" name="Shape 13"/>
          <p:cNvSpPr/>
          <p:nvPr/>
        </p:nvSpPr>
        <p:spPr>
          <a:xfrm>
            <a:off x="747951" y="6518910"/>
            <a:ext cx="480774" cy="480774"/>
          </a:xfrm>
          <a:prstGeom prst="roundRect">
            <a:avLst>
              <a:gd name="adj" fmla="val 6668"/>
            </a:avLst>
          </a:prstGeom>
          <a:solidFill>
            <a:srgbClr val="304755"/>
          </a:solidFill>
          <a:ln/>
        </p:spPr>
      </p:sp>
      <p:sp>
        <p:nvSpPr>
          <p:cNvPr id="17" name="Text 14"/>
          <p:cNvSpPr/>
          <p:nvPr/>
        </p:nvSpPr>
        <p:spPr>
          <a:xfrm>
            <a:off x="867132" y="6608445"/>
            <a:ext cx="242292" cy="301704"/>
          </a:xfrm>
          <a:prstGeom prst="rect">
            <a:avLst/>
          </a:prstGeom>
          <a:noFill/>
          <a:ln/>
        </p:spPr>
        <p:txBody>
          <a:bodyPr wrap="none" lIns="0" tIns="0" rIns="0" bIns="0" rtlCol="0" anchor="t"/>
          <a:lstStyle/>
          <a:p>
            <a:pPr algn="ctr" indent="0" marL="0">
              <a:lnSpc>
                <a:spcPts val="2350"/>
              </a:lnSpc>
              <a:buNone/>
            </a:pPr>
            <a:r>
              <a:rPr lang="en-US" sz="2350" dirty="0">
                <a:solidFill>
                  <a:srgbClr val="CAD6DE"/>
                </a:solidFill>
                <a:latin typeface="Unbounded" pitchFamily="34" charset="0"/>
                <a:ea typeface="Unbounded" pitchFamily="34" charset="-122"/>
                <a:cs typeface="Unbounded" pitchFamily="34" charset="-120"/>
              </a:rPr>
              <a:t>4</a:t>
            </a:r>
            <a:endParaRPr lang="en-US" sz="2350" dirty="0"/>
          </a:p>
        </p:txBody>
      </p:sp>
      <p:sp>
        <p:nvSpPr>
          <p:cNvPr id="18" name="Text 15"/>
          <p:cNvSpPr/>
          <p:nvPr/>
        </p:nvSpPr>
        <p:spPr>
          <a:xfrm>
            <a:off x="1442442" y="6518910"/>
            <a:ext cx="4161473" cy="314325"/>
          </a:xfrm>
          <a:prstGeom prst="rect">
            <a:avLst/>
          </a:prstGeom>
          <a:noFill/>
          <a:ln/>
        </p:spPr>
        <p:txBody>
          <a:bodyPr wrap="none" lIns="0" tIns="0" rIns="0" bIns="0" rtlCol="0" anchor="t"/>
          <a:lstStyle/>
          <a:p>
            <a:pPr indent="0" marL="0">
              <a:lnSpc>
                <a:spcPts val="2450"/>
              </a:lnSpc>
              <a:buNone/>
            </a:pPr>
            <a:r>
              <a:rPr lang="en-US" sz="1950" dirty="0">
                <a:solidFill>
                  <a:srgbClr val="CAD6DE"/>
                </a:solidFill>
                <a:latin typeface="Unbounded" pitchFamily="34" charset="0"/>
                <a:ea typeface="Unbounded" pitchFamily="34" charset="-122"/>
                <a:cs typeface="Unbounded" pitchFamily="34" charset="-120"/>
              </a:rPr>
              <a:t>Job Application Submission</a:t>
            </a:r>
            <a:endParaRPr lang="en-US" sz="1950" dirty="0"/>
          </a:p>
        </p:txBody>
      </p:sp>
      <p:sp>
        <p:nvSpPr>
          <p:cNvPr id="19" name="Text 16"/>
          <p:cNvSpPr/>
          <p:nvPr/>
        </p:nvSpPr>
        <p:spPr>
          <a:xfrm>
            <a:off x="1442442" y="6961465"/>
            <a:ext cx="6953607" cy="683895"/>
          </a:xfrm>
          <a:prstGeom prst="rect">
            <a:avLst/>
          </a:prstGeom>
          <a:noFill/>
          <a:ln/>
        </p:spPr>
        <p:txBody>
          <a:bodyPr wrap="square" lIns="0" tIns="0" rIns="0" bIns="0" rtlCol="0" anchor="t"/>
          <a:lstStyle/>
          <a:p>
            <a:pPr indent="0" marL="0">
              <a:lnSpc>
                <a:spcPts val="2650"/>
              </a:lnSpc>
              <a:buNone/>
            </a:pPr>
            <a:r>
              <a:rPr lang="en-US" sz="1650" dirty="0">
                <a:solidFill>
                  <a:srgbClr val="CAD6DE"/>
                </a:solidFill>
                <a:latin typeface="Cabin" pitchFamily="34" charset="0"/>
                <a:ea typeface="Cabin" pitchFamily="34" charset="-122"/>
                <a:cs typeface="Cabin" pitchFamily="34" charset="-120"/>
              </a:rPr>
              <a:t>The portal provides a streamlined application process, allowing users to submit their applications directly to employers.</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37327" y="768548"/>
            <a:ext cx="7642146" cy="1262063"/>
          </a:xfrm>
          <a:prstGeom prst="rect">
            <a:avLst/>
          </a:prstGeom>
          <a:noFill/>
          <a:ln/>
        </p:spPr>
        <p:txBody>
          <a:bodyPr wrap="square" lIns="0" tIns="0" rIns="0" bIns="0" rtlCol="0" anchor="t"/>
          <a:lstStyle/>
          <a:p>
            <a:pPr indent="0" marL="0">
              <a:lnSpc>
                <a:spcPts val="4950"/>
              </a:lnSpc>
              <a:buNone/>
            </a:pPr>
            <a:r>
              <a:rPr lang="en-US" sz="3950" dirty="0">
                <a:solidFill>
                  <a:srgbClr val="FFFFFF"/>
                </a:solidFill>
                <a:latin typeface="Unbounded" pitchFamily="34" charset="0"/>
                <a:ea typeface="Unbounded" pitchFamily="34" charset="-122"/>
                <a:cs typeface="Unbounded" pitchFamily="34" charset="-120"/>
              </a:rPr>
              <a:t>Java Applet Implementation</a:t>
            </a:r>
            <a:endParaRPr lang="en-US" sz="3950" dirty="0"/>
          </a:p>
        </p:txBody>
      </p:sp>
      <p:sp>
        <p:nvSpPr>
          <p:cNvPr id="4" name="Shape 1"/>
          <p:cNvSpPr/>
          <p:nvPr/>
        </p:nvSpPr>
        <p:spPr>
          <a:xfrm>
            <a:off x="6237327" y="2352437"/>
            <a:ext cx="7642146" cy="1559838"/>
          </a:xfrm>
          <a:prstGeom prst="roundRect">
            <a:avLst>
              <a:gd name="adj" fmla="val 2063"/>
            </a:avLst>
          </a:prstGeom>
          <a:solidFill>
            <a:srgbClr val="304755"/>
          </a:solidFill>
          <a:ln/>
        </p:spPr>
      </p:sp>
      <p:sp>
        <p:nvSpPr>
          <p:cNvPr id="5" name="Text 2"/>
          <p:cNvSpPr/>
          <p:nvPr/>
        </p:nvSpPr>
        <p:spPr>
          <a:xfrm>
            <a:off x="6451878" y="2566988"/>
            <a:ext cx="2524125" cy="315516"/>
          </a:xfrm>
          <a:prstGeom prst="rect">
            <a:avLst/>
          </a:prstGeom>
          <a:noFill/>
          <a:ln/>
        </p:spPr>
        <p:txBody>
          <a:bodyPr wrap="none" lIns="0" tIns="0" rIns="0" bIns="0" rtlCol="0" anchor="t"/>
          <a:lstStyle/>
          <a:p>
            <a:pPr indent="0" marL="0">
              <a:lnSpc>
                <a:spcPts val="2450"/>
              </a:lnSpc>
              <a:buNone/>
            </a:pPr>
            <a:r>
              <a:rPr lang="en-US" sz="1950" dirty="0">
                <a:solidFill>
                  <a:srgbClr val="CAD6DE"/>
                </a:solidFill>
                <a:latin typeface="Unbounded" pitchFamily="34" charset="0"/>
                <a:ea typeface="Unbounded" pitchFamily="34" charset="-122"/>
                <a:cs typeface="Unbounded" pitchFamily="34" charset="-120"/>
              </a:rPr>
              <a:t>GUI Design</a:t>
            </a:r>
            <a:endParaRPr lang="en-US" sz="1950" dirty="0"/>
          </a:p>
        </p:txBody>
      </p:sp>
      <p:sp>
        <p:nvSpPr>
          <p:cNvPr id="6" name="Text 3"/>
          <p:cNvSpPr/>
          <p:nvPr/>
        </p:nvSpPr>
        <p:spPr>
          <a:xfrm>
            <a:off x="6451878" y="3011210"/>
            <a:ext cx="7213044" cy="686514"/>
          </a:xfrm>
          <a:prstGeom prst="rect">
            <a:avLst/>
          </a:prstGeom>
          <a:noFill/>
          <a:ln/>
        </p:spPr>
        <p:txBody>
          <a:bodyPr wrap="square" lIns="0" tIns="0" rIns="0" bIns="0" rtlCol="0" anchor="t"/>
          <a:lstStyle/>
          <a:p>
            <a:pPr indent="0" marL="0">
              <a:lnSpc>
                <a:spcPts val="2700"/>
              </a:lnSpc>
              <a:buNone/>
            </a:pPr>
            <a:r>
              <a:rPr lang="en-US" sz="1650" dirty="0">
                <a:solidFill>
                  <a:srgbClr val="CAD6DE"/>
                </a:solidFill>
                <a:latin typeface="Cabin" pitchFamily="34" charset="0"/>
                <a:ea typeface="Cabin" pitchFamily="34" charset="-122"/>
                <a:cs typeface="Cabin" pitchFamily="34" charset="-120"/>
              </a:rPr>
              <a:t>Java Applets are used to create a visually appealing and user-friendly interface, incorporating elements such as text fields, buttons, and drop-down menus.</a:t>
            </a:r>
            <a:endParaRPr lang="en-US" sz="1650" dirty="0"/>
          </a:p>
        </p:txBody>
      </p:sp>
      <p:sp>
        <p:nvSpPr>
          <p:cNvPr id="7" name="Shape 4"/>
          <p:cNvSpPr/>
          <p:nvPr/>
        </p:nvSpPr>
        <p:spPr>
          <a:xfrm>
            <a:off x="6237327" y="4126825"/>
            <a:ext cx="7642146" cy="1559838"/>
          </a:xfrm>
          <a:prstGeom prst="roundRect">
            <a:avLst>
              <a:gd name="adj" fmla="val 2063"/>
            </a:avLst>
          </a:prstGeom>
          <a:solidFill>
            <a:srgbClr val="304755"/>
          </a:solidFill>
          <a:ln/>
        </p:spPr>
      </p:sp>
      <p:sp>
        <p:nvSpPr>
          <p:cNvPr id="8" name="Text 5"/>
          <p:cNvSpPr/>
          <p:nvPr/>
        </p:nvSpPr>
        <p:spPr>
          <a:xfrm>
            <a:off x="6451878" y="4341376"/>
            <a:ext cx="2524125" cy="315516"/>
          </a:xfrm>
          <a:prstGeom prst="rect">
            <a:avLst/>
          </a:prstGeom>
          <a:noFill/>
          <a:ln/>
        </p:spPr>
        <p:txBody>
          <a:bodyPr wrap="none" lIns="0" tIns="0" rIns="0" bIns="0" rtlCol="0" anchor="t"/>
          <a:lstStyle/>
          <a:p>
            <a:pPr indent="0" marL="0">
              <a:lnSpc>
                <a:spcPts val="2450"/>
              </a:lnSpc>
              <a:buNone/>
            </a:pPr>
            <a:r>
              <a:rPr lang="en-US" sz="1950" dirty="0">
                <a:solidFill>
                  <a:srgbClr val="CAD6DE"/>
                </a:solidFill>
                <a:latin typeface="Unbounded" pitchFamily="34" charset="0"/>
                <a:ea typeface="Unbounded" pitchFamily="34" charset="-122"/>
                <a:cs typeface="Unbounded" pitchFamily="34" charset="-120"/>
              </a:rPr>
              <a:t>Event Handling</a:t>
            </a:r>
            <a:endParaRPr lang="en-US" sz="1950" dirty="0"/>
          </a:p>
        </p:txBody>
      </p:sp>
      <p:sp>
        <p:nvSpPr>
          <p:cNvPr id="9" name="Text 6"/>
          <p:cNvSpPr/>
          <p:nvPr/>
        </p:nvSpPr>
        <p:spPr>
          <a:xfrm>
            <a:off x="6451878" y="4785598"/>
            <a:ext cx="7213044" cy="686514"/>
          </a:xfrm>
          <a:prstGeom prst="rect">
            <a:avLst/>
          </a:prstGeom>
          <a:noFill/>
          <a:ln/>
        </p:spPr>
        <p:txBody>
          <a:bodyPr wrap="square" lIns="0" tIns="0" rIns="0" bIns="0" rtlCol="0" anchor="t"/>
          <a:lstStyle/>
          <a:p>
            <a:pPr indent="0" marL="0">
              <a:lnSpc>
                <a:spcPts val="2700"/>
              </a:lnSpc>
              <a:buNone/>
            </a:pPr>
            <a:r>
              <a:rPr lang="en-US" sz="1650" dirty="0">
                <a:solidFill>
                  <a:srgbClr val="CAD6DE"/>
                </a:solidFill>
                <a:latin typeface="Cabin" pitchFamily="34" charset="0"/>
                <a:ea typeface="Cabin" pitchFamily="34" charset="-122"/>
                <a:cs typeface="Cabin" pitchFamily="34" charset="-120"/>
              </a:rPr>
              <a:t>Java Applets handle user interactions, such as button clicks and form submissions, ensuring a responsive and interactive user experience.</a:t>
            </a:r>
            <a:endParaRPr lang="en-US" sz="1650" dirty="0"/>
          </a:p>
        </p:txBody>
      </p:sp>
      <p:sp>
        <p:nvSpPr>
          <p:cNvPr id="10" name="Shape 7"/>
          <p:cNvSpPr/>
          <p:nvPr/>
        </p:nvSpPr>
        <p:spPr>
          <a:xfrm>
            <a:off x="6237327" y="5901214"/>
            <a:ext cx="7642146" cy="1559838"/>
          </a:xfrm>
          <a:prstGeom prst="roundRect">
            <a:avLst>
              <a:gd name="adj" fmla="val 2063"/>
            </a:avLst>
          </a:prstGeom>
          <a:solidFill>
            <a:srgbClr val="304755"/>
          </a:solidFill>
          <a:ln/>
        </p:spPr>
      </p:sp>
      <p:sp>
        <p:nvSpPr>
          <p:cNvPr id="11" name="Text 8"/>
          <p:cNvSpPr/>
          <p:nvPr/>
        </p:nvSpPr>
        <p:spPr>
          <a:xfrm>
            <a:off x="6451878" y="6115764"/>
            <a:ext cx="3796546" cy="315516"/>
          </a:xfrm>
          <a:prstGeom prst="rect">
            <a:avLst/>
          </a:prstGeom>
          <a:noFill/>
          <a:ln/>
        </p:spPr>
        <p:txBody>
          <a:bodyPr wrap="none" lIns="0" tIns="0" rIns="0" bIns="0" rtlCol="0" anchor="t"/>
          <a:lstStyle/>
          <a:p>
            <a:pPr indent="0" marL="0">
              <a:lnSpc>
                <a:spcPts val="2450"/>
              </a:lnSpc>
              <a:buNone/>
            </a:pPr>
            <a:r>
              <a:rPr lang="en-US" sz="1950" dirty="0">
                <a:solidFill>
                  <a:srgbClr val="CAD6DE"/>
                </a:solidFill>
                <a:latin typeface="Unbounded" pitchFamily="34" charset="0"/>
                <a:ea typeface="Unbounded" pitchFamily="34" charset="-122"/>
                <a:cs typeface="Unbounded" pitchFamily="34" charset="-120"/>
              </a:rPr>
              <a:t>Network Communication</a:t>
            </a:r>
            <a:endParaRPr lang="en-US" sz="1950" dirty="0"/>
          </a:p>
        </p:txBody>
      </p:sp>
      <p:sp>
        <p:nvSpPr>
          <p:cNvPr id="12" name="Text 9"/>
          <p:cNvSpPr/>
          <p:nvPr/>
        </p:nvSpPr>
        <p:spPr>
          <a:xfrm>
            <a:off x="6451878" y="6559987"/>
            <a:ext cx="7213044" cy="686514"/>
          </a:xfrm>
          <a:prstGeom prst="rect">
            <a:avLst/>
          </a:prstGeom>
          <a:noFill/>
          <a:ln/>
        </p:spPr>
        <p:txBody>
          <a:bodyPr wrap="square" lIns="0" tIns="0" rIns="0" bIns="0" rtlCol="0" anchor="t"/>
          <a:lstStyle/>
          <a:p>
            <a:pPr indent="0" marL="0">
              <a:lnSpc>
                <a:spcPts val="2700"/>
              </a:lnSpc>
              <a:buNone/>
            </a:pPr>
            <a:r>
              <a:rPr lang="en-US" sz="1650" dirty="0">
                <a:solidFill>
                  <a:srgbClr val="CAD6DE"/>
                </a:solidFill>
                <a:latin typeface="Cabin" pitchFamily="34" charset="0"/>
                <a:ea typeface="Cabin" pitchFamily="34" charset="-122"/>
                <a:cs typeface="Cabin" pitchFamily="34" charset="-120"/>
              </a:rPr>
              <a:t>Java Applets communicate with the server-side components (Servlets or JSP) to retrieve data, process requests, and update the user interface.</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92135"/>
          </a:xfrm>
          <a:prstGeom prst="rect">
            <a:avLst/>
          </a:prstGeom>
        </p:spPr>
      </p:pic>
      <p:sp>
        <p:nvSpPr>
          <p:cNvPr id="3" name="Text 0"/>
          <p:cNvSpPr/>
          <p:nvPr/>
        </p:nvSpPr>
        <p:spPr>
          <a:xfrm>
            <a:off x="968693" y="3521869"/>
            <a:ext cx="6851571" cy="656868"/>
          </a:xfrm>
          <a:prstGeom prst="rect">
            <a:avLst/>
          </a:prstGeom>
          <a:noFill/>
          <a:ln/>
        </p:spPr>
        <p:txBody>
          <a:bodyPr wrap="none" lIns="0" tIns="0" rIns="0" bIns="0" rtlCol="0" anchor="t"/>
          <a:lstStyle/>
          <a:p>
            <a:pPr indent="0" marL="0">
              <a:lnSpc>
                <a:spcPts val="5150"/>
              </a:lnSpc>
              <a:buNone/>
            </a:pPr>
            <a:r>
              <a:rPr lang="en-US" sz="4100" dirty="0">
                <a:solidFill>
                  <a:srgbClr val="FFFFFF"/>
                </a:solidFill>
                <a:latin typeface="Unbounded" pitchFamily="34" charset="0"/>
                <a:ea typeface="Unbounded" pitchFamily="34" charset="-122"/>
                <a:cs typeface="Unbounded" pitchFamily="34" charset="-120"/>
              </a:rPr>
              <a:t>Backend Architecture</a:t>
            </a:r>
            <a:endParaRPr lang="en-US" sz="4100" dirty="0"/>
          </a:p>
        </p:txBody>
      </p:sp>
      <p:pic>
        <p:nvPicPr>
          <p:cNvPr id="4" name="Image 1" descr="preencoded.png">    </p:cNvPr>
          <p:cNvPicPr>
            <a:picLocks noChangeAspect="1"/>
          </p:cNvPicPr>
          <p:nvPr/>
        </p:nvPicPr>
        <p:blipFill>
          <a:blip r:embed="rId2"/>
          <a:stretch>
            <a:fillRect/>
          </a:stretch>
        </p:blipFill>
        <p:spPr>
          <a:xfrm>
            <a:off x="968693" y="4513778"/>
            <a:ext cx="4230886" cy="893445"/>
          </a:xfrm>
          <a:prstGeom prst="rect">
            <a:avLst/>
          </a:prstGeom>
        </p:spPr>
      </p:pic>
      <p:sp>
        <p:nvSpPr>
          <p:cNvPr id="5" name="Text 1"/>
          <p:cNvSpPr/>
          <p:nvPr/>
        </p:nvSpPr>
        <p:spPr>
          <a:xfrm>
            <a:off x="1192054" y="5742265"/>
            <a:ext cx="2706886" cy="328374"/>
          </a:xfrm>
          <a:prstGeom prst="rect">
            <a:avLst/>
          </a:prstGeom>
          <a:noFill/>
          <a:ln/>
        </p:spPr>
        <p:txBody>
          <a:bodyPr wrap="none" lIns="0" tIns="0" rIns="0" bIns="0" rtlCol="0" anchor="t"/>
          <a:lstStyle/>
          <a:p>
            <a:pPr algn="l" indent="0" marL="0">
              <a:lnSpc>
                <a:spcPts val="2550"/>
              </a:lnSpc>
              <a:buNone/>
            </a:pPr>
            <a:r>
              <a:rPr lang="en-US" sz="2050" dirty="0">
                <a:solidFill>
                  <a:srgbClr val="CAD6DE"/>
                </a:solidFill>
                <a:latin typeface="Unbounded" pitchFamily="34" charset="0"/>
                <a:ea typeface="Unbounded" pitchFamily="34" charset="-122"/>
                <a:cs typeface="Unbounded" pitchFamily="34" charset="-120"/>
              </a:rPr>
              <a:t>Server-Side Logic</a:t>
            </a:r>
            <a:endParaRPr lang="en-US" sz="2050" dirty="0"/>
          </a:p>
        </p:txBody>
      </p:sp>
      <p:sp>
        <p:nvSpPr>
          <p:cNvPr id="6" name="Text 2"/>
          <p:cNvSpPr/>
          <p:nvPr/>
        </p:nvSpPr>
        <p:spPr>
          <a:xfrm>
            <a:off x="1192054" y="6204585"/>
            <a:ext cx="3784163" cy="1071920"/>
          </a:xfrm>
          <a:prstGeom prst="rect">
            <a:avLst/>
          </a:prstGeom>
          <a:noFill/>
          <a:ln/>
        </p:spPr>
        <p:txBody>
          <a:bodyPr wrap="squar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Java Servlets or JSP handle server-side requests, process user data, and interact with the database.</a:t>
            </a:r>
            <a:endParaRPr lang="en-US" sz="1750" dirty="0"/>
          </a:p>
        </p:txBody>
      </p:sp>
      <p:pic>
        <p:nvPicPr>
          <p:cNvPr id="7" name="Image 2" descr="preencoded.png">    </p:cNvPr>
          <p:cNvPicPr>
            <a:picLocks noChangeAspect="1"/>
          </p:cNvPicPr>
          <p:nvPr/>
        </p:nvPicPr>
        <p:blipFill>
          <a:blip r:embed="rId3"/>
          <a:stretch>
            <a:fillRect/>
          </a:stretch>
        </p:blipFill>
        <p:spPr>
          <a:xfrm>
            <a:off x="5199578" y="4513778"/>
            <a:ext cx="4231005" cy="893445"/>
          </a:xfrm>
          <a:prstGeom prst="rect">
            <a:avLst/>
          </a:prstGeom>
        </p:spPr>
      </p:pic>
      <p:sp>
        <p:nvSpPr>
          <p:cNvPr id="8" name="Text 3"/>
          <p:cNvSpPr/>
          <p:nvPr/>
        </p:nvSpPr>
        <p:spPr>
          <a:xfrm>
            <a:off x="5422940" y="5742265"/>
            <a:ext cx="3372207" cy="328374"/>
          </a:xfrm>
          <a:prstGeom prst="rect">
            <a:avLst/>
          </a:prstGeom>
          <a:noFill/>
          <a:ln/>
        </p:spPr>
        <p:txBody>
          <a:bodyPr wrap="none" lIns="0" tIns="0" rIns="0" bIns="0" rtlCol="0" anchor="t"/>
          <a:lstStyle/>
          <a:p>
            <a:pPr algn="l" indent="0" marL="0">
              <a:lnSpc>
                <a:spcPts val="2550"/>
              </a:lnSpc>
              <a:buNone/>
            </a:pPr>
            <a:r>
              <a:rPr lang="en-US" sz="2050" dirty="0">
                <a:solidFill>
                  <a:srgbClr val="CAD6DE"/>
                </a:solidFill>
                <a:latin typeface="Unbounded" pitchFamily="34" charset="0"/>
                <a:ea typeface="Unbounded" pitchFamily="34" charset="-122"/>
                <a:cs typeface="Unbounded" pitchFamily="34" charset="-120"/>
              </a:rPr>
              <a:t>Database Interaction</a:t>
            </a:r>
            <a:endParaRPr lang="en-US" sz="2050" dirty="0"/>
          </a:p>
        </p:txBody>
      </p:sp>
      <p:sp>
        <p:nvSpPr>
          <p:cNvPr id="9" name="Text 4"/>
          <p:cNvSpPr/>
          <p:nvPr/>
        </p:nvSpPr>
        <p:spPr>
          <a:xfrm>
            <a:off x="5422940" y="6204585"/>
            <a:ext cx="3784283" cy="1071920"/>
          </a:xfrm>
          <a:prstGeom prst="rect">
            <a:avLst/>
          </a:prstGeom>
          <a:noFill/>
          <a:ln/>
        </p:spPr>
        <p:txBody>
          <a:bodyPr wrap="squar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The backend interacts with the database to store and retrieve user information, job listings, and application details.</a:t>
            </a:r>
            <a:endParaRPr lang="en-US" sz="1750" dirty="0"/>
          </a:p>
        </p:txBody>
      </p:sp>
      <p:pic>
        <p:nvPicPr>
          <p:cNvPr id="10" name="Image 3" descr="preencoded.png">    </p:cNvPr>
          <p:cNvPicPr>
            <a:picLocks noChangeAspect="1"/>
          </p:cNvPicPr>
          <p:nvPr/>
        </p:nvPicPr>
        <p:blipFill>
          <a:blip r:embed="rId4"/>
          <a:stretch>
            <a:fillRect/>
          </a:stretch>
        </p:blipFill>
        <p:spPr>
          <a:xfrm>
            <a:off x="9430583" y="4513778"/>
            <a:ext cx="4231005" cy="893445"/>
          </a:xfrm>
          <a:prstGeom prst="rect">
            <a:avLst/>
          </a:prstGeom>
        </p:spPr>
      </p:pic>
      <p:sp>
        <p:nvSpPr>
          <p:cNvPr id="11" name="Text 5"/>
          <p:cNvSpPr/>
          <p:nvPr/>
        </p:nvSpPr>
        <p:spPr>
          <a:xfrm>
            <a:off x="9653945" y="5742265"/>
            <a:ext cx="3610451" cy="328374"/>
          </a:xfrm>
          <a:prstGeom prst="rect">
            <a:avLst/>
          </a:prstGeom>
          <a:noFill/>
          <a:ln/>
        </p:spPr>
        <p:txBody>
          <a:bodyPr wrap="none" lIns="0" tIns="0" rIns="0" bIns="0" rtlCol="0" anchor="t"/>
          <a:lstStyle/>
          <a:p>
            <a:pPr algn="l" indent="0" marL="0">
              <a:lnSpc>
                <a:spcPts val="2550"/>
              </a:lnSpc>
              <a:buNone/>
            </a:pPr>
            <a:r>
              <a:rPr lang="en-US" sz="2050" dirty="0">
                <a:solidFill>
                  <a:srgbClr val="CAD6DE"/>
                </a:solidFill>
                <a:latin typeface="Unbounded" pitchFamily="34" charset="0"/>
                <a:ea typeface="Unbounded" pitchFamily="34" charset="-122"/>
                <a:cs typeface="Unbounded" pitchFamily="34" charset="-120"/>
              </a:rPr>
              <a:t>Application Processing</a:t>
            </a:r>
            <a:endParaRPr lang="en-US" sz="2050" dirty="0"/>
          </a:p>
        </p:txBody>
      </p:sp>
      <p:sp>
        <p:nvSpPr>
          <p:cNvPr id="12" name="Text 6"/>
          <p:cNvSpPr/>
          <p:nvPr/>
        </p:nvSpPr>
        <p:spPr>
          <a:xfrm>
            <a:off x="9653945" y="6204585"/>
            <a:ext cx="3784283" cy="1071920"/>
          </a:xfrm>
          <a:prstGeom prst="rect">
            <a:avLst/>
          </a:prstGeom>
          <a:noFill/>
          <a:ln/>
        </p:spPr>
        <p:txBody>
          <a:bodyPr wrap="squar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The backend processes job applications, manages user accounts, and ensures data security and integrity.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6100"/>
          </a:xfrm>
          <a:prstGeom prst="rect">
            <a:avLst/>
          </a:prstGeom>
        </p:spPr>
      </p:pic>
      <p:sp>
        <p:nvSpPr>
          <p:cNvPr id="3" name="Text 0"/>
          <p:cNvSpPr/>
          <p:nvPr/>
        </p:nvSpPr>
        <p:spPr>
          <a:xfrm>
            <a:off x="968693" y="3829407"/>
            <a:ext cx="8157210" cy="726043"/>
          </a:xfrm>
          <a:prstGeom prst="rect">
            <a:avLst/>
          </a:prstGeom>
          <a:noFill/>
          <a:ln/>
        </p:spPr>
        <p:txBody>
          <a:bodyPr wrap="none" lIns="0" tIns="0" rIns="0" bIns="0" rtlCol="0" anchor="t"/>
          <a:lstStyle/>
          <a:p>
            <a:pPr indent="0" marL="0">
              <a:lnSpc>
                <a:spcPts val="5700"/>
              </a:lnSpc>
              <a:buNone/>
            </a:pPr>
            <a:r>
              <a:rPr lang="en-US" sz="4550" dirty="0">
                <a:solidFill>
                  <a:srgbClr val="FFFFFF"/>
                </a:solidFill>
                <a:latin typeface="Unbounded" pitchFamily="34" charset="0"/>
                <a:ea typeface="Unbounded" pitchFamily="34" charset="-122"/>
                <a:cs typeface="Unbounded" pitchFamily="34" charset="-120"/>
              </a:rPr>
              <a:t>Security and Scalability</a:t>
            </a:r>
            <a:endParaRPr lang="en-US" sz="4550" dirty="0"/>
          </a:p>
        </p:txBody>
      </p:sp>
      <p:pic>
        <p:nvPicPr>
          <p:cNvPr id="4" name="Image 1" descr="preencoded.png">    </p:cNvPr>
          <p:cNvPicPr>
            <a:picLocks noChangeAspect="1"/>
          </p:cNvPicPr>
          <p:nvPr/>
        </p:nvPicPr>
        <p:blipFill>
          <a:blip r:embed="rId2"/>
          <a:stretch>
            <a:fillRect/>
          </a:stretch>
        </p:blipFill>
        <p:spPr>
          <a:xfrm>
            <a:off x="968693" y="4925735"/>
            <a:ext cx="617220" cy="617220"/>
          </a:xfrm>
          <a:prstGeom prst="rect">
            <a:avLst/>
          </a:prstGeom>
        </p:spPr>
      </p:pic>
      <p:sp>
        <p:nvSpPr>
          <p:cNvPr id="5" name="Text 1"/>
          <p:cNvSpPr/>
          <p:nvPr/>
        </p:nvSpPr>
        <p:spPr>
          <a:xfrm>
            <a:off x="968693" y="5789771"/>
            <a:ext cx="2904530" cy="363141"/>
          </a:xfrm>
          <a:prstGeom prst="rect">
            <a:avLst/>
          </a:prstGeom>
          <a:noFill/>
          <a:ln/>
        </p:spPr>
        <p:txBody>
          <a:bodyPr wrap="none" lIns="0" tIns="0" rIns="0" bIns="0" rtlCol="0" anchor="t"/>
          <a:lstStyle/>
          <a:p>
            <a:pPr algn="l" indent="0" marL="0">
              <a:lnSpc>
                <a:spcPts val="2850"/>
              </a:lnSpc>
              <a:buNone/>
            </a:pPr>
            <a:r>
              <a:rPr lang="en-US" sz="2250" dirty="0">
                <a:solidFill>
                  <a:srgbClr val="CAD6DE"/>
                </a:solidFill>
                <a:latin typeface="Unbounded" pitchFamily="34" charset="0"/>
                <a:ea typeface="Unbounded" pitchFamily="34" charset="-122"/>
                <a:cs typeface="Unbounded" pitchFamily="34" charset="-120"/>
              </a:rPr>
              <a:t>Security</a:t>
            </a:r>
            <a:endParaRPr lang="en-US" sz="2250" dirty="0"/>
          </a:p>
        </p:txBody>
      </p:sp>
      <p:sp>
        <p:nvSpPr>
          <p:cNvPr id="6" name="Text 2"/>
          <p:cNvSpPr/>
          <p:nvPr/>
        </p:nvSpPr>
        <p:spPr>
          <a:xfrm>
            <a:off x="968693" y="6301026"/>
            <a:ext cx="6161246" cy="1185148"/>
          </a:xfrm>
          <a:prstGeom prst="rect">
            <a:avLst/>
          </a:prstGeom>
          <a:noFill/>
          <a:ln/>
        </p:spPr>
        <p:txBody>
          <a:bodyPr wrap="square" lIns="0" tIns="0" rIns="0" bIns="0" rtlCol="0" anchor="t"/>
          <a:lstStyle/>
          <a:p>
            <a:pPr algn="l" indent="0" marL="0">
              <a:lnSpc>
                <a:spcPts val="3100"/>
              </a:lnSpc>
              <a:buNone/>
            </a:pPr>
            <a:r>
              <a:rPr lang="en-US" sz="1900" dirty="0">
                <a:solidFill>
                  <a:srgbClr val="CAD6DE"/>
                </a:solidFill>
                <a:latin typeface="Cabin" pitchFamily="34" charset="0"/>
                <a:ea typeface="Cabin" pitchFamily="34" charset="-122"/>
                <a:cs typeface="Cabin" pitchFamily="34" charset="-120"/>
              </a:rPr>
              <a:t>The portal incorporates secure authentication and authorization mechanisms to protect user data and ensure data privacy.</a:t>
            </a:r>
            <a:endParaRPr lang="en-US" sz="1900" dirty="0"/>
          </a:p>
        </p:txBody>
      </p:sp>
      <p:pic>
        <p:nvPicPr>
          <p:cNvPr id="7" name="Image 2" descr="preencoded.png">    </p:cNvPr>
          <p:cNvPicPr>
            <a:picLocks noChangeAspect="1"/>
          </p:cNvPicPr>
          <p:nvPr/>
        </p:nvPicPr>
        <p:blipFill>
          <a:blip r:embed="rId3"/>
          <a:stretch>
            <a:fillRect/>
          </a:stretch>
        </p:blipFill>
        <p:spPr>
          <a:xfrm>
            <a:off x="7500223" y="4925735"/>
            <a:ext cx="617220" cy="617220"/>
          </a:xfrm>
          <a:prstGeom prst="rect">
            <a:avLst/>
          </a:prstGeom>
        </p:spPr>
      </p:pic>
      <p:sp>
        <p:nvSpPr>
          <p:cNvPr id="8" name="Text 3"/>
          <p:cNvSpPr/>
          <p:nvPr/>
        </p:nvSpPr>
        <p:spPr>
          <a:xfrm>
            <a:off x="7500223" y="5789771"/>
            <a:ext cx="2904530" cy="363141"/>
          </a:xfrm>
          <a:prstGeom prst="rect">
            <a:avLst/>
          </a:prstGeom>
          <a:noFill/>
          <a:ln/>
        </p:spPr>
        <p:txBody>
          <a:bodyPr wrap="none" lIns="0" tIns="0" rIns="0" bIns="0" rtlCol="0" anchor="t"/>
          <a:lstStyle/>
          <a:p>
            <a:pPr algn="l" indent="0" marL="0">
              <a:lnSpc>
                <a:spcPts val="2850"/>
              </a:lnSpc>
              <a:buNone/>
            </a:pPr>
            <a:r>
              <a:rPr lang="en-US" sz="2250" dirty="0">
                <a:solidFill>
                  <a:srgbClr val="CAD6DE"/>
                </a:solidFill>
                <a:latin typeface="Unbounded" pitchFamily="34" charset="0"/>
                <a:ea typeface="Unbounded" pitchFamily="34" charset="-122"/>
                <a:cs typeface="Unbounded" pitchFamily="34" charset="-120"/>
              </a:rPr>
              <a:t>Scalability</a:t>
            </a:r>
            <a:endParaRPr lang="en-US" sz="2250" dirty="0"/>
          </a:p>
        </p:txBody>
      </p:sp>
      <p:sp>
        <p:nvSpPr>
          <p:cNvPr id="9" name="Text 4"/>
          <p:cNvSpPr/>
          <p:nvPr/>
        </p:nvSpPr>
        <p:spPr>
          <a:xfrm>
            <a:off x="7500223" y="6301026"/>
            <a:ext cx="6161365" cy="1185148"/>
          </a:xfrm>
          <a:prstGeom prst="rect">
            <a:avLst/>
          </a:prstGeom>
          <a:noFill/>
          <a:ln/>
        </p:spPr>
        <p:txBody>
          <a:bodyPr wrap="square" lIns="0" tIns="0" rIns="0" bIns="0" rtlCol="0" anchor="t"/>
          <a:lstStyle/>
          <a:p>
            <a:pPr algn="l" indent="0" marL="0">
              <a:lnSpc>
                <a:spcPts val="3100"/>
              </a:lnSpc>
              <a:buNone/>
            </a:pPr>
            <a:r>
              <a:rPr lang="en-US" sz="1900" dirty="0">
                <a:solidFill>
                  <a:srgbClr val="CAD6DE"/>
                </a:solidFill>
                <a:latin typeface="Cabin" pitchFamily="34" charset="0"/>
                <a:ea typeface="Cabin" pitchFamily="34" charset="-122"/>
                <a:cs typeface="Cabin" pitchFamily="34" charset="-120"/>
              </a:rPr>
              <a:t>The system is designed to handle an increasing number of users and job listings, ensuring a robust and scalable platform.</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6100"/>
          </a:xfrm>
          <a:prstGeom prst="rect">
            <a:avLst/>
          </a:prstGeom>
        </p:spPr>
      </p:pic>
      <p:sp>
        <p:nvSpPr>
          <p:cNvPr id="3" name="Text 0"/>
          <p:cNvSpPr/>
          <p:nvPr/>
        </p:nvSpPr>
        <p:spPr>
          <a:xfrm>
            <a:off x="968693" y="4319587"/>
            <a:ext cx="5809059" cy="726043"/>
          </a:xfrm>
          <a:prstGeom prst="rect">
            <a:avLst/>
          </a:prstGeom>
          <a:noFill/>
          <a:ln/>
        </p:spPr>
        <p:txBody>
          <a:bodyPr wrap="none" lIns="0" tIns="0" rIns="0" bIns="0" rtlCol="0" anchor="t"/>
          <a:lstStyle/>
          <a:p>
            <a:pPr indent="0" marL="0">
              <a:lnSpc>
                <a:spcPts val="5700"/>
              </a:lnSpc>
              <a:buNone/>
            </a:pPr>
            <a:r>
              <a:rPr lang="en-US" sz="4550" dirty="0">
                <a:solidFill>
                  <a:srgbClr val="FFFFFF"/>
                </a:solidFill>
                <a:latin typeface="Unbounded" pitchFamily="34" charset="0"/>
                <a:ea typeface="Unbounded" pitchFamily="34" charset="-122"/>
                <a:cs typeface="Unbounded" pitchFamily="34" charset="-120"/>
              </a:rPr>
              <a:t>Conclusion</a:t>
            </a:r>
            <a:endParaRPr lang="en-US" sz="4550" dirty="0"/>
          </a:p>
        </p:txBody>
      </p:sp>
      <p:sp>
        <p:nvSpPr>
          <p:cNvPr id="4" name="Text 1"/>
          <p:cNvSpPr/>
          <p:nvPr/>
        </p:nvSpPr>
        <p:spPr>
          <a:xfrm>
            <a:off x="968693" y="5415915"/>
            <a:ext cx="12692896" cy="1580198"/>
          </a:xfrm>
          <a:prstGeom prst="rect">
            <a:avLst/>
          </a:prstGeom>
          <a:noFill/>
          <a:ln/>
        </p:spPr>
        <p:txBody>
          <a:bodyPr wrap="square" lIns="0" tIns="0" rIns="0" bIns="0" rtlCol="0" anchor="t"/>
          <a:lstStyle/>
          <a:p>
            <a:pPr indent="0" marL="0">
              <a:lnSpc>
                <a:spcPts val="3100"/>
              </a:lnSpc>
              <a:buNone/>
            </a:pPr>
            <a:r>
              <a:rPr lang="en-US" sz="1900" dirty="0">
                <a:solidFill>
                  <a:srgbClr val="CAD6DE"/>
                </a:solidFill>
                <a:latin typeface="Cabin" pitchFamily="34" charset="0"/>
                <a:ea typeface="Cabin" pitchFamily="34" charset="-122"/>
                <a:cs typeface="Cabin" pitchFamily="34" charset="-120"/>
              </a:rPr>
              <a:t>The development of an Online Job Portal using Java Applets provides an efficient platform for job seekers and employers to connect. This system allows job seekers to search and apply for jobs seamlessly, while employers can post job listings and manage applicants with ease. By leveraging object-oriented design principles, the portal ensures modularity and flexibility, enabling easy updates and scalability.</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2024-09-30T13:07:02Z</dcterms:created>
  <dcterms:modified xsi:type="dcterms:W3CDTF">2024-09-30T13:07:02Z</dcterms:modified>
</cp:coreProperties>
</file>